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4"/>
  </p:notesMasterIdLst>
  <p:handoutMasterIdLst>
    <p:handoutMasterId r:id="rId35"/>
  </p:handoutMasterIdLst>
  <p:sldIdLst>
    <p:sldId id="256" r:id="rId2"/>
    <p:sldId id="498" r:id="rId3"/>
    <p:sldId id="475" r:id="rId4"/>
    <p:sldId id="532" r:id="rId5"/>
    <p:sldId id="472" r:id="rId6"/>
    <p:sldId id="480" r:id="rId7"/>
    <p:sldId id="535" r:id="rId8"/>
    <p:sldId id="534" r:id="rId9"/>
    <p:sldId id="533" r:id="rId10"/>
    <p:sldId id="527" r:id="rId11"/>
    <p:sldId id="493" r:id="rId12"/>
    <p:sldId id="536" r:id="rId13"/>
    <p:sldId id="473" r:id="rId14"/>
    <p:sldId id="481" r:id="rId15"/>
    <p:sldId id="474" r:id="rId16"/>
    <p:sldId id="482" r:id="rId17"/>
    <p:sldId id="537" r:id="rId18"/>
    <p:sldId id="538" r:id="rId19"/>
    <p:sldId id="539" r:id="rId20"/>
    <p:sldId id="531" r:id="rId21"/>
    <p:sldId id="518" r:id="rId22"/>
    <p:sldId id="523" r:id="rId23"/>
    <p:sldId id="544" r:id="rId24"/>
    <p:sldId id="540" r:id="rId25"/>
    <p:sldId id="542" r:id="rId26"/>
    <p:sldId id="543" r:id="rId27"/>
    <p:sldId id="520" r:id="rId28"/>
    <p:sldId id="521" r:id="rId29"/>
    <p:sldId id="522" r:id="rId30"/>
    <p:sldId id="526" r:id="rId31"/>
    <p:sldId id="529" r:id="rId32"/>
    <p:sldId id="530" r:id="rId33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5982" autoAdjust="0"/>
  </p:normalViewPr>
  <p:slideViewPr>
    <p:cSldViewPr snapToGrid="0">
      <p:cViewPr varScale="1">
        <p:scale>
          <a:sx n="113" d="100"/>
          <a:sy n="113" d="100"/>
        </p:scale>
        <p:origin x="-86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2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0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8" name="Content Placeholder 11"/>
          <p:cNvPicPr>
            <a:picLocks noGrp="1" noChangeAspect="1"/>
          </p:cNvPicPr>
          <p:nvPr>
            <p:ph sz="half" idx="21"/>
          </p:nvPr>
        </p:nvPicPr>
        <p:blipFill>
          <a:blip r:embed="rId2"/>
          <a:srcRect l="243" r="243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9" name="Content Placeholder 15"/>
          <p:cNvPicPr>
            <a:picLocks noGrp="1" noChangeAspect="1"/>
          </p:cNvPicPr>
          <p:nvPr>
            <p:ph sz="half" idx="20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6"/>
          </p:nvPr>
        </p:nvPicPr>
        <p:blipFill>
          <a:blip r:embed="rId5"/>
          <a:srcRect t="-2053" b="-2053"/>
          <a:stretch>
            <a:fillRect/>
          </a:stretch>
        </p:blipFill>
        <p:spPr/>
      </p:pic>
      <p:pic>
        <p:nvPicPr>
          <p:cNvPr id="21" name="Content Placeholder 6"/>
          <p:cNvPicPr>
            <a:picLocks noGrp="1" noChangeAspect="1"/>
          </p:cNvPicPr>
          <p:nvPr>
            <p:ph sz="half" idx="18"/>
          </p:nvPr>
        </p:nvPicPr>
        <p:blipFill>
          <a:blip r:embed="rId6"/>
          <a:srcRect l="270" r="270"/>
          <a:stretch>
            <a:fillRect/>
          </a:stretch>
        </p:blipFill>
        <p:spPr/>
      </p:pic>
      <p:pic>
        <p:nvPicPr>
          <p:cNvPr id="23" name="Content Placeholder 22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t="-2053" b="-2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97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093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Sunday, 25 Sep 2016 9Z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5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6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670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err="1" smtClean="0"/>
              <a:t>monday</a:t>
            </a:r>
            <a:r>
              <a:rPr lang="en-US" dirty="0" smtClean="0"/>
              <a:t> 26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Hard-Down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4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26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448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Tuesday 27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918" b="15432"/>
          <a:stretch/>
        </p:blipFill>
        <p:spPr>
          <a:xfrm>
            <a:off x="2787171" y="375015"/>
            <a:ext cx="2645969" cy="22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38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10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867015" y="456325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938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9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7867015" y="4563257"/>
            <a:ext cx="65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272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Tuesday, 27 </a:t>
            </a:r>
            <a:r>
              <a:rPr lang="en-US" dirty="0"/>
              <a:t>S</a:t>
            </a:r>
            <a:r>
              <a:rPr lang="en-US" dirty="0" smtClean="0"/>
              <a:t>ep 2016 </a:t>
            </a:r>
            <a:r>
              <a:rPr lang="en-US" dirty="0" smtClean="0"/>
              <a:t>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7867015" y="4563257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225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lot_aer-globe_Ops6KM_R-forecast2-11101393-e20160923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1188851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sz="half" idx="17"/>
          </p:nvPr>
        </p:nvPicPr>
        <p:blipFill>
          <a:blip r:embed="rId2"/>
          <a:srcRect l="-6814" r="-6814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16"/>
          </p:nvPr>
        </p:nvPicPr>
        <p:blipFill>
          <a:blip r:embed="rId3"/>
          <a:srcRect t="-2053" b="-2053"/>
          <a:stretch>
            <a:fillRect/>
          </a:stretch>
        </p:blipFill>
        <p:spPr/>
      </p:pic>
      <p:pic>
        <p:nvPicPr>
          <p:cNvPr id="21" name="Content Placeholder 20"/>
          <p:cNvPicPr>
            <a:picLocks noGrp="1" noChangeAspect="1"/>
          </p:cNvPicPr>
          <p:nvPr>
            <p:ph sz="half" idx="21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23" name="Content Placeholder 22"/>
          <p:cNvPicPr>
            <a:picLocks noGrp="1" noChangeAspect="1"/>
          </p:cNvPicPr>
          <p:nvPr>
            <p:ph sz="half" idx="18"/>
          </p:nvPr>
        </p:nvPicPr>
        <p:blipFill>
          <a:blip r:embed="rId5"/>
          <a:srcRect l="270" r="270"/>
          <a:stretch>
            <a:fillRect/>
          </a:stretch>
        </p:blipFill>
        <p:spPr/>
      </p:pic>
      <p:pic>
        <p:nvPicPr>
          <p:cNvPr id="24" name="Content Placeholder 9"/>
          <p:cNvPicPr>
            <a:picLocks noGrp="1" noChangeAspect="1"/>
          </p:cNvPicPr>
          <p:nvPr>
            <p:ph sz="half" idx="20"/>
          </p:nvPr>
        </p:nvPicPr>
        <p:blipFill rotWithShape="1">
          <a:blip r:embed="rId6"/>
          <a:srcRect l="-6814" r="-6814"/>
          <a:stretch/>
        </p:blipFill>
        <p:spPr/>
      </p:pic>
      <p:pic>
        <p:nvPicPr>
          <p:cNvPr id="29" name="Content Placeholder 28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t="-2053" b="-20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266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17 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25" r="822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3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740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0" name="Content Placeholder 39"/>
          <p:cNvPicPr>
            <a:picLocks noGrp="1" noChangeAspect="1"/>
          </p:cNvPicPr>
          <p:nvPr>
            <p:ph sz="half" idx="18"/>
          </p:nvPr>
        </p:nvPicPr>
        <p:blipFill>
          <a:blip r:embed="rId2"/>
          <a:srcRect l="270" r="270"/>
          <a:stretch>
            <a:fillRect/>
          </a:stretch>
        </p:blipFill>
        <p:spPr/>
      </p:pic>
      <p:pic>
        <p:nvPicPr>
          <p:cNvPr id="33" name="Content Placeholder 28"/>
          <p:cNvPicPr>
            <a:picLocks noGrp="1" noChangeAspect="1"/>
          </p:cNvPicPr>
          <p:nvPr>
            <p:ph sz="half" idx="21"/>
          </p:nvPr>
        </p:nvPicPr>
        <p:blipFill>
          <a:blip r:embed="rId3"/>
          <a:srcRect l="243" r="243"/>
          <a:stretch>
            <a:fillRect/>
          </a:stretch>
        </p:blipFill>
        <p:spPr/>
      </p:pic>
      <p:pic>
        <p:nvPicPr>
          <p:cNvPr id="39" name="Content Placeholder 38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243" r="243"/>
          <a:stretch>
            <a:fillRect/>
          </a:stretch>
        </p:blipFill>
        <p:spPr/>
      </p:pic>
      <p:pic>
        <p:nvPicPr>
          <p:cNvPr id="35" name="Content Placeholder 29"/>
          <p:cNvPicPr>
            <a:picLocks noGrp="1" noChangeAspect="1"/>
          </p:cNvPicPr>
          <p:nvPr>
            <p:ph sz="half" idx="20"/>
          </p:nvPr>
        </p:nvPicPr>
        <p:blipFill>
          <a:blip r:embed="rId5"/>
          <a:srcRect l="270" r="270"/>
          <a:stretch>
            <a:fillRect/>
          </a:stretch>
        </p:blipFill>
        <p:spPr/>
      </p:pic>
      <p:pic>
        <p:nvPicPr>
          <p:cNvPr id="38" name="Content Placeholder 37"/>
          <p:cNvPicPr>
            <a:picLocks noGrp="1" noChangeAspect="1"/>
          </p:cNvPicPr>
          <p:nvPr>
            <p:ph sz="half" idx="16"/>
          </p:nvPr>
        </p:nvPicPr>
        <p:blipFill>
          <a:blip r:embed="rId6"/>
          <a:srcRect l="243" r="243"/>
          <a:stretch>
            <a:fillRect/>
          </a:stretch>
        </p:blipFill>
        <p:spPr/>
      </p:pic>
      <p:pic>
        <p:nvPicPr>
          <p:cNvPr id="37" name="Content Placeholder 30"/>
          <p:cNvPicPr>
            <a:picLocks noGrp="1" noChangeAspect="1"/>
          </p:cNvPicPr>
          <p:nvPr>
            <p:ph sz="half" idx="19"/>
          </p:nvPr>
        </p:nvPicPr>
        <p:blipFill>
          <a:blip r:embed="rId7"/>
          <a:srcRect l="270" r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018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2"/>
          <a:srcRect l="-6814" r="-6814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18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l="-6814" r="-6814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0"/>
          </p:nvPr>
        </p:nvPicPr>
        <p:blipFill>
          <a:blip r:embed="rId6"/>
          <a:srcRect l="-6814" r="-6814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21"/>
          </p:nvPr>
        </p:nvPicPr>
        <p:blipFill>
          <a:blip r:embed="rId7"/>
          <a:srcRect l="-6814" r="-6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02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P3 Hockey Stick Track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-2175669" y="2216358"/>
            <a:ext cx="4351338" cy="266700"/>
          </a:xfrm>
        </p:spPr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54" r="1046"/>
          <a:stretch/>
        </p:blipFill>
        <p:spPr>
          <a:xfrm>
            <a:off x="468786" y="570853"/>
            <a:ext cx="8386178" cy="457264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102" t="51998" r="8681" b="16409"/>
          <a:stretch/>
        </p:blipFill>
        <p:spPr>
          <a:xfrm>
            <a:off x="151284" y="266950"/>
            <a:ext cx="1461017" cy="109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5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99" t="2815" b="6754"/>
          <a:stretch/>
        </p:blipFill>
        <p:spPr>
          <a:xfrm>
            <a:off x="438305" y="505780"/>
            <a:ext cx="8249853" cy="3985194"/>
          </a:xfrm>
        </p:spPr>
      </p:pic>
    </p:spTree>
    <p:extLst>
      <p:ext uri="{BB962C8B-B14F-4D97-AF65-F5344CB8AC3E}">
        <p14:creationId xmlns:p14="http://schemas.microsoft.com/office/powerpoint/2010/main" val="34226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 rotWithShape="1">
          <a:blip r:embed="rId2"/>
          <a:srcRect l="6756" r="98"/>
          <a:stretch/>
        </p:blipFill>
        <p:spPr bwMode="auto">
          <a:xfrm>
            <a:off x="461949" y="459056"/>
            <a:ext cx="7888326" cy="423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233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13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20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/>
          <a:srcRect l="-26262" r="-26262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62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</a:t>
            </a:r>
            <a:r>
              <a:rPr lang="en-US" dirty="0" smtClean="0"/>
              <a:t>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6262" r="-26262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-19139" t="41130" r="-12977" b="13695"/>
          <a:stretch/>
        </p:blipFill>
        <p:spPr>
          <a:xfrm>
            <a:off x="516975" y="2460364"/>
            <a:ext cx="7102790" cy="2403405"/>
          </a:xfrm>
        </p:spPr>
      </p:pic>
      <p:sp>
        <p:nvSpPr>
          <p:cNvPr id="8" name="TextBox 7"/>
          <p:cNvSpPr txBox="1"/>
          <p:nvPr/>
        </p:nvSpPr>
        <p:spPr>
          <a:xfrm rot="16200000">
            <a:off x="474803" y="1039396"/>
            <a:ext cx="13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GEOS-5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824619" y="3271113"/>
            <a:ext cx="88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71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 29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 Flight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8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Thursday, 29 September </a:t>
            </a:r>
            <a:r>
              <a:rPr lang="en-US" dirty="0" smtClean="0"/>
              <a:t>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48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71" r="10" b="9014"/>
          <a:stretch/>
        </p:blipFill>
        <p:spPr>
          <a:xfrm>
            <a:off x="1393585" y="668147"/>
            <a:ext cx="6394760" cy="43179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</a:t>
            </a:r>
            <a:r>
              <a:rPr lang="en-US" dirty="0" smtClean="0"/>
              <a:t>: </a:t>
            </a:r>
            <a:r>
              <a:rPr lang="en-US" dirty="0" smtClean="0"/>
              <a:t>GEOS-5 OC</a:t>
            </a:r>
            <a:r>
              <a:rPr lang="en-US" dirty="0"/>
              <a:t>+BC+</a:t>
            </a:r>
            <a:r>
              <a:rPr lang="en-US" dirty="0" smtClean="0"/>
              <a:t>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2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Sunday 25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9" t="13767" r="5309" b="8198"/>
          <a:stretch/>
        </p:blipFill>
        <p:spPr>
          <a:xfrm>
            <a:off x="5470004" y="1225110"/>
            <a:ext cx="2082330" cy="2101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076" y="1067758"/>
            <a:ext cx="2205494" cy="22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7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28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867015" y="456325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096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867015" y="4563257"/>
            <a:ext cx="65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06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25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213" r="8213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867015" y="4563257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239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22241</TotalTime>
  <Words>281</Words>
  <Application>Microsoft Macintosh PowerPoint</Application>
  <PresentationFormat>On-screen Show (16:9)</PresentationFormat>
  <Paragraphs>105</Paragraphs>
  <Slides>32</Slides>
  <Notes>0</Notes>
  <HiddenSlides>4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 Presentation</vt:lpstr>
      <vt:lpstr>ORACLES Forecast Briefing (Aerosols) </vt:lpstr>
      <vt:lpstr>The Aerosol Week</vt:lpstr>
      <vt:lpstr>Walvis Bay</vt:lpstr>
      <vt:lpstr>Ascension: GEOS-5 OC+BC+SO4</vt:lpstr>
      <vt:lpstr>Sunday 25 September 2016</vt:lpstr>
      <vt:lpstr>Sunday, 25 Sep 2016 9Z</vt:lpstr>
      <vt:lpstr>Sunday, 25 Sep 2016 9Z</vt:lpstr>
      <vt:lpstr>Sunday, 25 Sep 2016 9Z</vt:lpstr>
      <vt:lpstr>Sunday, 25 Sep 2016 9Z</vt:lpstr>
      <vt:lpstr>PowerPoint Presentation</vt:lpstr>
      <vt:lpstr>Sunday, 25 Sep 2016 9Z</vt:lpstr>
      <vt:lpstr>Sunday, 25 Sep 2016 9Z</vt:lpstr>
      <vt:lpstr>monday 26 September 2016</vt:lpstr>
      <vt:lpstr>Monday, 26 Sep 2016 9z</vt:lpstr>
      <vt:lpstr>Tuesday 27 September 2016</vt:lpstr>
      <vt:lpstr>Tuesday, 27 Sep 2016 9z</vt:lpstr>
      <vt:lpstr>Tuesday, 27 Sep 2016 9z</vt:lpstr>
      <vt:lpstr>Tuesday, 27 Sep 2016 9z</vt:lpstr>
      <vt:lpstr>Tuesday, 27 Sep 2016 9z</vt:lpstr>
      <vt:lpstr>PowerPoint Presentation</vt:lpstr>
      <vt:lpstr>Tuesday 17 September 2016 9Z</vt:lpstr>
      <vt:lpstr>PowerPoint Presentation</vt:lpstr>
      <vt:lpstr>PowerPoint Presentation</vt:lpstr>
      <vt:lpstr>              P3 Hockey Stick Track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 29 September 2016</vt:lpstr>
      <vt:lpstr>Thursday, 29 September 2016 6z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1043</cp:revision>
  <cp:lastPrinted>2006-05-05T11:56:29Z</cp:lastPrinted>
  <dcterms:created xsi:type="dcterms:W3CDTF">2013-05-01T18:14:36Z</dcterms:created>
  <dcterms:modified xsi:type="dcterms:W3CDTF">2016-09-25T09:26:18Z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